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50"/>
  </p:notesMasterIdLst>
  <p:sldIdLst>
    <p:sldId id="290" r:id="rId2"/>
    <p:sldId id="283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292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288" r:id="rId26"/>
    <p:sldId id="316" r:id="rId27"/>
    <p:sldId id="318" r:id="rId28"/>
    <p:sldId id="317" r:id="rId29"/>
    <p:sldId id="319" r:id="rId30"/>
    <p:sldId id="320" r:id="rId31"/>
    <p:sldId id="321" r:id="rId32"/>
    <p:sldId id="322" r:id="rId33"/>
    <p:sldId id="323" r:id="rId34"/>
    <p:sldId id="324" r:id="rId35"/>
    <p:sldId id="326" r:id="rId36"/>
    <p:sldId id="289" r:id="rId37"/>
    <p:sldId id="325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336" r:id="rId48"/>
    <p:sldId id="293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7E"/>
    <a:srgbClr val="337D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71" autoAdjust="0"/>
  </p:normalViewPr>
  <p:slideViewPr>
    <p:cSldViewPr>
      <p:cViewPr>
        <p:scale>
          <a:sx n="50" d="100"/>
          <a:sy n="50" d="100"/>
        </p:scale>
        <p:origin x="-4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082B-1618-4DE5-9BD8-E2AD9017D4A6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6" name="Rectangle 5"/>
          <p:cNvSpPr/>
          <p:nvPr/>
        </p:nvSpPr>
        <p:spPr>
          <a:xfrm>
            <a:off x="1" y="0"/>
            <a:ext cx="91440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487E"/>
                </a:solidFill>
              </a:rPr>
              <a:t>Amateur Radio                  Technician </a:t>
            </a:r>
            <a:r>
              <a:rPr lang="en-US" sz="5400" b="1" cap="none" spc="0" dirty="0" err="1" smtClean="0">
                <a:ln w="11430"/>
                <a:solidFill>
                  <a:srgbClr val="00487E"/>
                </a:solidFill>
              </a:rPr>
              <a:t>Clas</a:t>
            </a:r>
            <a:endParaRPr lang="en-US" sz="5400" b="1" cap="none" spc="0" dirty="0" smtClean="0">
              <a:ln w="11430"/>
              <a:solidFill>
                <a:srgbClr val="00487E"/>
              </a:solidFill>
            </a:endParaRPr>
          </a:p>
          <a:p>
            <a:pPr algn="ctr"/>
            <a:r>
              <a:rPr lang="en-US" sz="3600" b="1" cap="none" spc="0" dirty="0" smtClean="0">
                <a:ln w="11430"/>
                <a:solidFill>
                  <a:srgbClr val="00487E"/>
                </a:solidFill>
              </a:rPr>
              <a:t>Question Pool Q&amp;A</a:t>
            </a: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endParaRPr lang="en-US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  <a:endParaRPr lang="en-US" sz="24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487E"/>
                </a:solidFill>
                <a:latin typeface="Arial Black" pitchFamily="34" charset="0"/>
              </a:rPr>
              <a:t>T3  -  OPERATING PRACTICES</a:t>
            </a:r>
            <a:endParaRPr lang="en-US" sz="3200" b="1" cap="none" spc="0" dirty="0">
              <a:ln w="11430"/>
              <a:solidFill>
                <a:srgbClr val="00487E"/>
              </a:solidFill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T3A08 - </a:t>
            </a:r>
            <a:r>
              <a:rPr lang="en-US" sz="2800" dirty="0" smtClean="0">
                <a:latin typeface="Arial Black" pitchFamily="34" charset="0"/>
              </a:rPr>
              <a:t>What is the meaning of the procedural signal "CQ"?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49353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Call on the quarter hour</a:t>
            </a:r>
          </a:p>
          <a:p>
            <a:pPr marL="857250" indent="-857250">
              <a:buFont typeface="+mj-lt"/>
              <a:buAutoNum type="alphaUcPeriod"/>
            </a:pPr>
            <a:endParaRPr lang="en-US" sz="20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New antenna is being tested (no station should answer)</a:t>
            </a:r>
          </a:p>
          <a:p>
            <a:pPr marL="857250" indent="-857250">
              <a:buFont typeface="+mj-lt"/>
              <a:buAutoNum type="alphaUcPeriod"/>
            </a:pPr>
            <a:endParaRPr lang="en-US" sz="20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Only the called station should transmit</a:t>
            </a:r>
          </a:p>
          <a:p>
            <a:pPr marL="857250" indent="-857250">
              <a:buFont typeface="+mj-lt"/>
              <a:buAutoNum type="alphaUcPeriod"/>
            </a:pPr>
            <a:endParaRPr lang="en-US" sz="20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Calling any station</a:t>
            </a:r>
          </a:p>
          <a:p>
            <a:pPr marL="857250" indent="-857250">
              <a:buFont typeface="+mj-lt"/>
              <a:buAutoNum type="alphaUcPeriod"/>
            </a:pPr>
            <a:endParaRPr lang="en-US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0834 -0.4777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T3A09 - </a:t>
            </a:r>
            <a:r>
              <a:rPr lang="en-US" sz="2400" dirty="0" smtClean="0">
                <a:latin typeface="Arial Black" pitchFamily="34" charset="0"/>
              </a:rPr>
              <a:t>Why should you avoid using cute phrases or word combinations to identify your station?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30887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are not easily understood by some operators</a:t>
            </a:r>
          </a:p>
          <a:p>
            <a:pPr marL="228600" indent="-2286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might offend some operators</a:t>
            </a:r>
          </a:p>
          <a:p>
            <a:pPr marL="228600" indent="-2286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do not meet FCC identification requirements</a:t>
            </a:r>
          </a:p>
          <a:p>
            <a:pPr marL="228600" indent="-2286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might be interpreted as codes or ciphers intended to obscure your identification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T3A10 - </a:t>
            </a:r>
            <a:r>
              <a:rPr lang="en-US" sz="2400" dirty="0" smtClean="0">
                <a:latin typeface="Arial Black" pitchFamily="34" charset="0"/>
              </a:rPr>
              <a:t>What brief statement is often used in place of "CQ" to indicate that you are listening for calls on a repeater?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61664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Say "Hello test" followed by your call sign</a:t>
            </a:r>
          </a:p>
          <a:p>
            <a:pPr marL="800100" indent="-8001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Say your call sign </a:t>
            </a:r>
          </a:p>
          <a:p>
            <a:pPr marL="800100" indent="-8001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Say the repeater call sign followed by your call sign</a:t>
            </a:r>
          </a:p>
          <a:p>
            <a:pPr marL="800100" indent="-8001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Say the letters "QSY" followed by your call sign</a:t>
            </a:r>
          </a:p>
          <a:p>
            <a:pPr marL="800100" indent="-800100"/>
            <a:endParaRPr lang="en-US" sz="10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3.33333E-6 -0.1643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T3A11 - </a:t>
            </a:r>
            <a:r>
              <a:rPr lang="en-US" sz="2400" dirty="0" smtClean="0">
                <a:latin typeface="Arial Black" pitchFamily="34" charset="0"/>
              </a:rPr>
              <a:t>Why should you use the International Telecommunication Union (ITU) phonetic alphabet when identifying your station?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77053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words are internationally recognized substitutes for letters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There is no advantage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words have been chosen to represent amateur radio terms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It preserves traditions begun in the early days of amateur radio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T3B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86287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en-US" sz="800" dirty="0" smtClean="0">
              <a:latin typeface="Arial Black" pitchFamily="34" charset="0"/>
            </a:endParaRPr>
          </a:p>
          <a:p>
            <a:pPr marL="971550" lvl="1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ITU regions, </a:t>
            </a:r>
          </a:p>
          <a:p>
            <a:pPr marL="971550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international regulations, </a:t>
            </a:r>
          </a:p>
          <a:p>
            <a:pPr marL="971550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US call sign structure, </a:t>
            </a:r>
          </a:p>
          <a:p>
            <a:pPr marL="971550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special event calls, </a:t>
            </a:r>
          </a:p>
          <a:p>
            <a:pPr marL="971550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vanity call signs</a:t>
            </a:r>
          </a:p>
          <a:p>
            <a:pPr marL="971550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T3B01 - </a:t>
            </a:r>
            <a:r>
              <a:rPr lang="en-US" sz="3200" dirty="0" smtClean="0">
                <a:latin typeface="Arial Black" pitchFamily="34" charset="0"/>
              </a:rPr>
              <a:t>What is a band plan?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46276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 voluntary guideline, beyond the divisions established by the FCC for using different operating modes within an amateur band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 guideline from the FCC for making amateur frequency band allocations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 guideline for operating schedules within an amateur band published by the FCC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 plan devised by a local group </a:t>
            </a:r>
            <a:endParaRPr lang="en-US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T3B02 - </a:t>
            </a:r>
            <a:r>
              <a:rPr lang="en-US" sz="3200" dirty="0" smtClean="0">
                <a:latin typeface="Arial Black" pitchFamily="34" charset="0"/>
              </a:rPr>
              <a:t>Which of the following statements is true of band plans </a:t>
            </a: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504753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are mandated by the FCC to regulate spectrum use </a:t>
            </a:r>
          </a:p>
          <a:p>
            <a:pPr marL="800100" indent="-8001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are mandated by the ITU</a:t>
            </a:r>
          </a:p>
          <a:p>
            <a:pPr marL="800100" indent="-8001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are voluntary guidelines for efficient use of the radio spectrum</a:t>
            </a:r>
          </a:p>
          <a:p>
            <a:pPr marL="800100" indent="-800100"/>
            <a:endParaRPr lang="en-US" sz="28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are mandatory only in the US 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01667 -0.3222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1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T3B03 - </a:t>
            </a:r>
            <a:r>
              <a:rPr lang="en-US" sz="2800" dirty="0" smtClean="0">
                <a:latin typeface="Arial Black" pitchFamily="34" charset="0"/>
              </a:rPr>
              <a:t>Who developed the band Plans used by amateur radio operators?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18576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US Congress</a:t>
            </a:r>
          </a:p>
          <a:p>
            <a:pPr marL="742950" indent="-7429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FCC</a:t>
            </a:r>
          </a:p>
          <a:p>
            <a:pPr marL="742950" indent="-7429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amateur community</a:t>
            </a:r>
          </a:p>
          <a:p>
            <a:pPr marL="742950" indent="-7429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Interstate Commerce Commission</a:t>
            </a:r>
          </a:p>
          <a:p>
            <a:pPr marL="742950" indent="-742950"/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L 0.00139 -0.228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T3B04 - </a:t>
            </a:r>
            <a:r>
              <a:rPr lang="en-US" sz="2800" dirty="0" smtClean="0">
                <a:latin typeface="Arial Black" pitchFamily="34" charset="0"/>
              </a:rPr>
              <a:t>Who is in charge of the repeater frequency band plan in your local area?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67820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local FCC field office</a:t>
            </a:r>
          </a:p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RACES and FEMA</a:t>
            </a:r>
          </a:p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recognized frequency coordination body</a:t>
            </a:r>
          </a:p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Repeater Council of America</a:t>
            </a:r>
          </a:p>
          <a:p>
            <a:pPr marL="742950" indent="-742950">
              <a:buFont typeface="+mj-lt"/>
              <a:buAutoNum type="alphaUcPeriod"/>
            </a:pP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-0.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T3B05 - </a:t>
            </a:r>
            <a:r>
              <a:rPr lang="en-US" sz="2800" dirty="0" smtClean="0">
                <a:latin typeface="Arial Black" pitchFamily="34" charset="0"/>
              </a:rPr>
              <a:t>What is the main purpose of repeater coordination?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64742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To reduce interference and promote proper use of spectrum</a:t>
            </a:r>
          </a:p>
          <a:p>
            <a:pPr marL="742950" indent="-7429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To coordinate as many repeaters as possible in a small area</a:t>
            </a:r>
          </a:p>
          <a:p>
            <a:pPr marL="742950" indent="-7429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To coordinate all possible frequencies available for repeater use</a:t>
            </a:r>
          </a:p>
          <a:p>
            <a:pPr marL="742950" indent="-7429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To promote and encourage use of simplex frequencies</a:t>
            </a:r>
            <a:endParaRPr lang="en-US" sz="32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T3A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77823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en-US" dirty="0" smtClean="0">
              <a:latin typeface="Arial Black" pitchFamily="34" charset="0"/>
            </a:endParaRPr>
          </a:p>
          <a:p>
            <a:pPr marL="971550" lvl="1" indent="-7429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Choosing an operating frequency,</a:t>
            </a:r>
          </a:p>
          <a:p>
            <a:pPr marL="971550" lvl="1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 Calling CQ, </a:t>
            </a:r>
          </a:p>
          <a:p>
            <a:pPr marL="971550" lvl="1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Calling another station, </a:t>
            </a:r>
          </a:p>
          <a:p>
            <a:pPr marL="971550" lvl="1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dirty="0" smtClean="0">
                <a:latin typeface="Arial Black" pitchFamily="34" charset="0"/>
              </a:rPr>
              <a:t>Test transmissions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</a:p>
          <a:p>
            <a:pPr marL="971550" lvl="1" indent="-742950" algn="ctr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T3B06 - </a:t>
            </a:r>
            <a:r>
              <a:rPr lang="en-US" sz="2400" dirty="0" smtClean="0">
                <a:latin typeface="Arial Black" pitchFamily="34" charset="0"/>
              </a:rPr>
              <a:t>Who is accountable if a repeater station inadvertently retransmits communications that violate FCC rules?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73975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repeater trustee</a:t>
            </a:r>
          </a:p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repeater control operator</a:t>
            </a:r>
          </a:p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transmitting station</a:t>
            </a:r>
          </a:p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All of these answers are </a:t>
            </a:r>
          </a:p>
          <a:p>
            <a:pPr marL="742950" indent="-742950"/>
            <a:r>
              <a:rPr lang="en-US" sz="3200" dirty="0" smtClean="0">
                <a:latin typeface="Arial Black" pitchFamily="34" charset="0"/>
              </a:rPr>
              <a:t>      correct</a:t>
            </a:r>
          </a:p>
          <a:p>
            <a:pPr marL="742950" indent="-742950"/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11111E-6 L 0.00556 -0.268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1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" dur="1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T3B07 - </a:t>
            </a:r>
            <a:r>
              <a:rPr lang="en-US" sz="2400" dirty="0" smtClean="0">
                <a:latin typeface="Arial Black" pitchFamily="34" charset="0"/>
              </a:rPr>
              <a:t>Which of these statements is true about legal power levels on the amateur bands?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501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62865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Always use the maximum power allowed to ensure that you complete the contact</a:t>
            </a:r>
          </a:p>
          <a:p>
            <a:pPr marL="628650" indent="-5715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2865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An amateur may use no more than 200 watts PEP to make an amateur contact</a:t>
            </a:r>
          </a:p>
          <a:p>
            <a:pPr marL="628650" indent="-5715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2865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An amateur may use up to 1500 Watts PEP on any amateur frequency</a:t>
            </a:r>
          </a:p>
          <a:p>
            <a:pPr marL="628650" indent="-5715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2865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An amateur must use the minimum transmitter power necessary to carry out the desired communication</a:t>
            </a:r>
          </a:p>
          <a:p>
            <a:pPr marL="742950" indent="-742950"/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-0.00208 -0.4666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3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T3B08 - </a:t>
            </a:r>
            <a:r>
              <a:rPr lang="en-US" sz="2400" dirty="0" smtClean="0">
                <a:latin typeface="Arial Black" pitchFamily="34" charset="0"/>
              </a:rPr>
              <a:t>Which of the bands available to Technician class licensees have mode restricted sub-bands?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83209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6-meter, 2-meter, and 70-centimeter bands</a:t>
            </a:r>
          </a:p>
          <a:p>
            <a:pPr marL="628650" indent="-6286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2-meter and 13-centimeter bands</a:t>
            </a:r>
          </a:p>
          <a:p>
            <a:pPr marL="628650" indent="-6286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6-meter, 2-meter, and 1 1/4-meter bands</a:t>
            </a:r>
          </a:p>
          <a:p>
            <a:pPr marL="628650" indent="-6286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2-meter and 70-centimeter bands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5185E-6 L 0.00121 -0.3643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T3B09 - </a:t>
            </a:r>
            <a:r>
              <a:rPr lang="en-US" sz="2400" dirty="0" smtClean="0">
                <a:latin typeface="Arial Black" pitchFamily="34" charset="0"/>
              </a:rPr>
              <a:t>What emission modes are permitted in the restricted sub-band at 50.0-50.1 MHz?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33965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CW only</a:t>
            </a:r>
          </a:p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CW and RTTY </a:t>
            </a:r>
          </a:p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SSB only</a:t>
            </a:r>
          </a:p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CW and SSB </a:t>
            </a:r>
          </a:p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T3B10 - </a:t>
            </a:r>
            <a:r>
              <a:rPr lang="en-US" sz="2400" dirty="0" smtClean="0">
                <a:latin typeface="Arial Black" pitchFamily="34" charset="0"/>
              </a:rPr>
              <a:t>What emission modes are permitted in the restricted sub-band at 144.0-144.1 MHz</a:t>
            </a:r>
            <a:r>
              <a:rPr lang="en-US" sz="2400" dirty="0" smtClean="0"/>
              <a:t>?</a:t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83209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CW only</a:t>
            </a:r>
          </a:p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CW and RTTY</a:t>
            </a:r>
          </a:p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SSB only</a:t>
            </a:r>
          </a:p>
          <a:p>
            <a:pPr marL="742950" indent="-742950">
              <a:buFont typeface="+mj-lt"/>
              <a:buAutoNum type="alphaUcPeriod"/>
            </a:pPr>
            <a:endParaRPr lang="en-US" sz="3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CW and SSB </a:t>
            </a:r>
          </a:p>
          <a:p>
            <a:pPr marL="742950" indent="-742950"/>
            <a:endParaRPr lang="en-US" sz="3200" dirty="0" smtClean="0">
              <a:latin typeface="Arial Black" pitchFamily="34" charset="0"/>
            </a:endParaRPr>
          </a:p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T3C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371600"/>
            <a:ext cx="7696200" cy="489364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endParaRPr lang="en-US" dirty="0" smtClean="0"/>
          </a:p>
          <a:p>
            <a:pPr marL="1085850" indent="-800100">
              <a:lnSpc>
                <a:spcPct val="200000"/>
              </a:lnSpc>
              <a:buClr>
                <a:srgbClr val="00B050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Courtesy and respect for others, </a:t>
            </a:r>
          </a:p>
          <a:p>
            <a:pPr marL="1085850" indent="-800100">
              <a:lnSpc>
                <a:spcPct val="200000"/>
              </a:lnSpc>
              <a:buClr>
                <a:srgbClr val="00B050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Sensitive subject areas, </a:t>
            </a:r>
          </a:p>
          <a:p>
            <a:pPr marL="1085850" indent="-800100">
              <a:lnSpc>
                <a:spcPct val="200000"/>
              </a:lnSpc>
              <a:buClr>
                <a:srgbClr val="00B050"/>
              </a:buClr>
              <a:buSzPct val="150000"/>
              <a:buFont typeface="Wingdings" pitchFamily="2" charset="2"/>
              <a:buChar char="ü"/>
            </a:pPr>
            <a:r>
              <a:rPr lang="en-US" sz="2800" b="1" dirty="0" smtClean="0">
                <a:latin typeface="Arial Black" pitchFamily="34" charset="0"/>
              </a:rPr>
              <a:t>Obscene and indecent language</a:t>
            </a:r>
            <a:endParaRPr lang="en-US" sz="2800" dirty="0" smtClean="0">
              <a:latin typeface="Arial Black" pitchFamily="34" charset="0"/>
            </a:endParaRPr>
          </a:p>
          <a:p>
            <a:r>
              <a:rPr lang="en-US" sz="2800" dirty="0" smtClean="0"/>
              <a:t> </a:t>
            </a: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800" dirty="0" smtClean="0">
              <a:latin typeface="Arial Black" pitchFamily="34" charset="0"/>
            </a:endParaRPr>
          </a:p>
          <a:p>
            <a:pPr marL="1028700" indent="-857250" algn="ctr">
              <a:buClr>
                <a:srgbClr val="337D3C"/>
              </a:buClr>
              <a:buSzPct val="150000"/>
            </a:pPr>
            <a:r>
              <a:rPr lang="en-US" sz="2800" i="1" dirty="0" smtClean="0">
                <a:solidFill>
                  <a:srgbClr val="FF0000"/>
                </a:solidFill>
              </a:rPr>
              <a:t>1 exam question</a:t>
            </a:r>
          </a:p>
          <a:p>
            <a:pPr marL="1028700" indent="-857250" algn="ctr">
              <a:buClr>
                <a:srgbClr val="337D3C"/>
              </a:buClr>
              <a:buSzPct val="150000"/>
            </a:pP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T3C01 - </a:t>
            </a:r>
            <a:r>
              <a:rPr lang="en-US" sz="2400" dirty="0" smtClean="0">
                <a:latin typeface="Arial Black" pitchFamily="34" charset="0"/>
              </a:rPr>
              <a:t>What is the proper way to break into a conversation between two stations that are using the frequency?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24731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Say your call sign between their transmissions</a:t>
            </a:r>
          </a:p>
          <a:p>
            <a:pPr marL="685800" indent="-6858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Wait for them to finish and then call CQ</a:t>
            </a:r>
          </a:p>
          <a:p>
            <a:pPr marL="685800" indent="-6858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Say "Break-break" between their transmissions</a:t>
            </a:r>
          </a:p>
          <a:p>
            <a:pPr marL="685800" indent="-6858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Call one of the operators on the telephone to interrupt the conversation</a:t>
            </a:r>
            <a:endParaRPr lang="en-US" sz="3200" dirty="0" smtClean="0">
              <a:latin typeface="Arial Black" pitchFamily="34" charset="0"/>
            </a:endParaRPr>
          </a:p>
          <a:p>
            <a:pPr marL="857250" indent="-685800">
              <a:lnSpc>
                <a:spcPct val="200000"/>
              </a:lnSpc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T3C02 - </a:t>
            </a:r>
            <a:r>
              <a:rPr lang="en-US" sz="2800" dirty="0" smtClean="0">
                <a:latin typeface="Arial Black" pitchFamily="34" charset="0"/>
              </a:rPr>
              <a:t>What is considered to be proper repeater operating practice?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43198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68580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Monitor before transmitting and keep transmissions short</a:t>
            </a:r>
          </a:p>
          <a:p>
            <a:pPr marL="685800" indent="-5143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Identify legally</a:t>
            </a:r>
          </a:p>
          <a:p>
            <a:pPr marL="685800" indent="-5143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Use the minimum amount of transmitter power necessary</a:t>
            </a:r>
          </a:p>
          <a:p>
            <a:pPr marL="685800" indent="-5143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All of these answers are correct</a:t>
            </a:r>
          </a:p>
          <a:p>
            <a:pPr marL="685800" indent="-514350">
              <a:lnSpc>
                <a:spcPct val="200000"/>
              </a:lnSpc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-0.00833 -0.4777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T3C03 - </a:t>
            </a:r>
            <a:r>
              <a:rPr lang="en-US" sz="2800" dirty="0" smtClean="0">
                <a:latin typeface="Arial Black" pitchFamily="34" charset="0"/>
              </a:rPr>
              <a:t>What should you do before responding to another stations call?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58587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Make sure you are operating on a permissible frequency for your license class</a:t>
            </a:r>
          </a:p>
          <a:p>
            <a:pPr marL="628650" indent="-6286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Adjust your transmitter for maximum power output</a:t>
            </a:r>
          </a:p>
          <a:p>
            <a:pPr marL="628650" indent="-6286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Ask the station to send their signal report and location</a:t>
            </a:r>
          </a:p>
          <a:p>
            <a:pPr marL="628650" indent="-6286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Verify the other station’s license class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T3C04 - </a:t>
            </a:r>
            <a:r>
              <a:rPr lang="en-US" sz="2400" dirty="0" smtClean="0">
                <a:latin typeface="Arial Black" pitchFamily="34" charset="0"/>
              </a:rPr>
              <a:t>What rule applies if two amateur stations want to use the same frequency?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55509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514350" indent="-457200">
              <a:buFont typeface="+mj-lt"/>
              <a:buAutoNum type="alphaUcPeriod"/>
            </a:pPr>
            <a:r>
              <a:rPr lang="en-US" sz="2000" dirty="0" smtClean="0">
                <a:latin typeface="Arial Black" pitchFamily="34" charset="0"/>
              </a:rPr>
              <a:t>The station operator with a lesser class of license must yield the frequency to a higher-class licensee</a:t>
            </a:r>
          </a:p>
          <a:p>
            <a:pPr marL="514350" indent="-457200">
              <a:buFont typeface="+mj-lt"/>
              <a:buAutoNum type="alphaUcPeriod"/>
            </a:pPr>
            <a:endParaRPr lang="en-US" sz="2000" dirty="0" smtClean="0">
              <a:latin typeface="Arial Black" pitchFamily="34" charset="0"/>
            </a:endParaRPr>
          </a:p>
          <a:p>
            <a:pPr marL="514350" indent="-457200">
              <a:buFont typeface="+mj-lt"/>
              <a:buAutoNum type="alphaUcPeriod"/>
            </a:pPr>
            <a:r>
              <a:rPr lang="en-US" sz="2000" dirty="0" smtClean="0">
                <a:latin typeface="Arial Black" pitchFamily="34" charset="0"/>
              </a:rPr>
              <a:t>The station operator with a lower power output must yield the frequency to the station with a higher power output</a:t>
            </a:r>
          </a:p>
          <a:p>
            <a:pPr marL="514350" indent="-457200">
              <a:buFont typeface="+mj-lt"/>
              <a:buAutoNum type="alphaUcPeriod"/>
            </a:pPr>
            <a:endParaRPr lang="en-US" sz="2000" dirty="0" smtClean="0">
              <a:latin typeface="Arial Black" pitchFamily="34" charset="0"/>
            </a:endParaRPr>
          </a:p>
          <a:p>
            <a:pPr marL="514350" indent="-457200">
              <a:buFont typeface="+mj-lt"/>
              <a:buAutoNum type="alphaUcPeriod"/>
            </a:pPr>
            <a:r>
              <a:rPr lang="en-US" sz="2000" dirty="0" smtClean="0">
                <a:latin typeface="Arial Black" pitchFamily="34" charset="0"/>
              </a:rPr>
              <a:t>No frequency will be assigned for the exclusive use of any station and neither has priority</a:t>
            </a:r>
          </a:p>
          <a:p>
            <a:pPr marL="514350" indent="-457200">
              <a:buFont typeface="+mj-lt"/>
              <a:buAutoNum type="alphaUcPeriod"/>
            </a:pPr>
            <a:endParaRPr lang="en-US" sz="2000" dirty="0" smtClean="0">
              <a:latin typeface="Arial Black" pitchFamily="34" charset="0"/>
            </a:endParaRPr>
          </a:p>
          <a:p>
            <a:pPr marL="514350" indent="-457200">
              <a:buFont typeface="+mj-lt"/>
              <a:buAutoNum type="alphaUcPeriod"/>
            </a:pPr>
            <a:r>
              <a:rPr lang="en-US" sz="2000" dirty="0" smtClean="0">
                <a:latin typeface="Arial Black" pitchFamily="34" charset="0"/>
              </a:rPr>
              <a:t>Station operators in ITU Regions 1 and 3 must yield the frequency to stations in ITU Region 2</a:t>
            </a:r>
          </a:p>
          <a:p>
            <a:pPr marL="514350" indent="-457200"/>
            <a:endParaRPr lang="en-US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-0.00486 -0.3511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T3A01 - </a:t>
            </a:r>
            <a:r>
              <a:rPr lang="en-US" sz="2800" dirty="0" smtClean="0">
                <a:latin typeface="Arial Black" pitchFamily="34" charset="0"/>
              </a:rPr>
              <a:t>Which of the following should you do when selecting a frequency on which to transmit?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57048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Call CQ to see if anyone is listening</a:t>
            </a:r>
          </a:p>
          <a:p>
            <a:pPr marL="914400" indent="-9144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Listen to determine if the frequency is busy</a:t>
            </a:r>
          </a:p>
          <a:p>
            <a:pPr marL="914400" indent="-9144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Transmit on a frequency that allows your signals to be heard</a:t>
            </a:r>
          </a:p>
          <a:p>
            <a:pPr marL="914400" indent="-9144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Check for maximum power output</a:t>
            </a:r>
          </a:p>
          <a:p>
            <a:pPr marL="914400" indent="-914400">
              <a:buFont typeface="+mj-lt"/>
              <a:buAutoNum type="alphaUcPeriod"/>
            </a:pPr>
            <a:endParaRPr lang="en-US" sz="2800" b="1" i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-0.00503 -0.1666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8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T3C05 - </a:t>
            </a:r>
            <a:r>
              <a:rPr lang="en-US" sz="2400" dirty="0" smtClean="0">
                <a:latin typeface="Arial Black" pitchFamily="34" charset="0"/>
              </a:rPr>
              <a:t>Why is indecent and obscene language prohibited in the Amateur Service?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61664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Because it is offensive to some individuals</a:t>
            </a:r>
          </a:p>
          <a:p>
            <a:pPr marL="571500" indent="-5715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Because young children may intercept amateur communications with readily available receiving equipment</a:t>
            </a:r>
          </a:p>
          <a:p>
            <a:pPr marL="571500" indent="-5715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Because such language is specifically prohibited by FCC Rules</a:t>
            </a:r>
          </a:p>
          <a:p>
            <a:pPr marL="571500" indent="-57150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571500" indent="-57150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All of these choices are correct</a:t>
            </a:r>
          </a:p>
          <a:p>
            <a:pPr marL="514350" indent="-457200">
              <a:buFont typeface="+mj-lt"/>
              <a:buAutoNum type="alphaUcPeriod"/>
            </a:pPr>
            <a:endParaRPr lang="en-US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00938 -0.5222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2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T3C06 - </a:t>
            </a:r>
            <a:r>
              <a:rPr lang="en-US" sz="2400" dirty="0" smtClean="0">
                <a:latin typeface="Arial Black" pitchFamily="34" charset="0"/>
              </a:rPr>
              <a:t>Why should amateur radio operators avoid the use of racial or ethnic slurs when talking to other stations?</a:t>
            </a: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501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Such language is prohibited by the FCC</a:t>
            </a:r>
          </a:p>
          <a:p>
            <a:pPr marL="228600" indent="-2286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It is offensive to some people and reflects a poor public image on all amateur radio operators</a:t>
            </a:r>
          </a:p>
          <a:p>
            <a:pPr marL="228600" indent="-2286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Some of the terms used may be unfamiliar to other operators</a:t>
            </a:r>
          </a:p>
          <a:p>
            <a:pPr marL="228600" indent="-2286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transmissions might be recorded for use in court</a:t>
            </a:r>
          </a:p>
          <a:p>
            <a:pPr marL="514350" indent="-457200">
              <a:buFont typeface="+mj-lt"/>
              <a:buAutoNum type="alphaUcPeriod"/>
            </a:pP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9 -0.00208 L 0.00833 -0.144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7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T3C07 - </a:t>
            </a:r>
            <a:r>
              <a:rPr lang="en-US" sz="2400" dirty="0" smtClean="0">
                <a:latin typeface="Arial Black" pitchFamily="34" charset="0"/>
              </a:rPr>
              <a:t>What should you do if you hear a newly licensed operator that is having trouble with their station?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55509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Tell them to get off the air until they learn how operate properly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Report them to the FCC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Contact them and offer to help with the problem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Move to another frequency</a:t>
            </a:r>
          </a:p>
          <a:p>
            <a:pPr marL="514350" indent="-457200"/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-0.00833 -0.313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T3C08 - </a:t>
            </a:r>
            <a:r>
              <a:rPr lang="en-US" sz="2400" dirty="0" smtClean="0">
                <a:latin typeface="Arial Black" pitchFamily="34" charset="0"/>
              </a:rPr>
              <a:t>Where can an official list be found of prohibited obscene and indecent words that should not be used in amateur radio?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37042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On the FCC web site</a:t>
            </a:r>
          </a:p>
          <a:p>
            <a:pPr marL="514350" indent="-51435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There is no official list of prohibited obscene and indecent words </a:t>
            </a:r>
          </a:p>
          <a:p>
            <a:pPr marL="514350" indent="-51435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On the Department of Commerce web site</a:t>
            </a:r>
          </a:p>
          <a:p>
            <a:pPr marL="514350" indent="-514350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 The official list is in public domain and found in all amateur study guides</a:t>
            </a:r>
          </a:p>
          <a:p>
            <a:pPr marL="514350" indent="-457200"/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3.33333E-6 -0.1222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T3C09 - </a:t>
            </a:r>
            <a:r>
              <a:rPr lang="en-US" sz="2400" dirty="0" smtClean="0">
                <a:latin typeface="Arial Black" pitchFamily="34" charset="0"/>
              </a:rPr>
              <a:t>What type of subjects are not prohibited communications while using amateur radio?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46276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Political discussions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Jokes and stories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Religious preferences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endParaRPr lang="en-US" sz="9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All of these answers are correct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0.00069 -0.4444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8288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T3C10 - </a:t>
            </a:r>
            <a:r>
              <a:rPr lang="en-US" sz="2400" dirty="0" smtClean="0">
                <a:latin typeface="Arial Black" pitchFamily="34" charset="0"/>
              </a:rPr>
              <a:t>When circumstances are not specifically covered by FCC rules, what general operating standard must be applied to amateur station operation? 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>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905000"/>
            <a:ext cx="7696200" cy="369331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571500" indent="-571500">
              <a:lnSpc>
                <a:spcPct val="200000"/>
              </a:lnSpc>
              <a:buFont typeface="+mj-lt"/>
              <a:buAutoNum type="alphaU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Designated operator control</a:t>
            </a:r>
          </a:p>
          <a:p>
            <a:pPr marL="571500" indent="-571500">
              <a:lnSpc>
                <a:spcPct val="200000"/>
              </a:lnSpc>
              <a:buFont typeface="+mj-lt"/>
              <a:buAutoNum type="alphaU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Politically correct control</a:t>
            </a:r>
          </a:p>
          <a:p>
            <a:pPr marL="571500" indent="-571500">
              <a:lnSpc>
                <a:spcPct val="200000"/>
              </a:lnSpc>
              <a:buFont typeface="+mj-lt"/>
              <a:buAutoNum type="alphaU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Good engineering and amateur practices</a:t>
            </a:r>
          </a:p>
          <a:p>
            <a:pPr marL="571500" indent="-571500">
              <a:lnSpc>
                <a:spcPct val="200000"/>
              </a:lnSpc>
              <a:buFont typeface="+mj-lt"/>
              <a:buAutoNum type="alphaU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Reasonable operator control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407E-6 L 0.00174 -0.2733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3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T3D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80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endParaRPr lang="en-US" sz="800" dirty="0" smtClean="0"/>
          </a:p>
          <a:p>
            <a:pPr marL="857250" indent="-5715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Interference to and from consumer devices,</a:t>
            </a:r>
          </a:p>
          <a:p>
            <a:pPr marL="857250" indent="-5715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dirty="0" smtClean="0">
              <a:latin typeface="Arial Black" pitchFamily="34" charset="0"/>
            </a:endParaRPr>
          </a:p>
          <a:p>
            <a:pPr marL="857250" indent="-5715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public relations,</a:t>
            </a:r>
          </a:p>
          <a:p>
            <a:pPr marL="857250" indent="-5715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dirty="0" smtClean="0">
              <a:latin typeface="Arial Black" pitchFamily="34" charset="0"/>
            </a:endParaRPr>
          </a:p>
          <a:p>
            <a:pPr marL="857250" indent="-5715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intentional and unintentional interference</a:t>
            </a:r>
            <a:endParaRPr lang="en-US" sz="3200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3200" dirty="0" smtClean="0">
              <a:latin typeface="Arial Black" pitchFamily="34" charset="0"/>
            </a:endParaRPr>
          </a:p>
          <a:p>
            <a:pPr marL="971550" indent="-857250" algn="ctr">
              <a:buClr>
                <a:srgbClr val="337D3C"/>
              </a:buClr>
              <a:buSzPct val="150000"/>
              <a:tabLst>
                <a:tab pos="971550" algn="l"/>
              </a:tabLst>
            </a:pPr>
            <a:r>
              <a:rPr lang="en-US" sz="2800" b="1" i="1" dirty="0" smtClean="0">
                <a:solidFill>
                  <a:srgbClr val="FF0000"/>
                </a:solidFill>
              </a:rPr>
              <a:t>1 exam question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981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T3D01 - </a:t>
            </a:r>
            <a:r>
              <a:rPr lang="en-US" sz="2800" dirty="0" smtClean="0">
                <a:latin typeface="Arial Black" pitchFamily="34" charset="0"/>
              </a:rPr>
              <a:t>What should you do if you receive a report that your transmissions are causing splatter or interference on nearby frequencies?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2286000"/>
            <a:ext cx="7696200" cy="381642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Increase transmit power</a:t>
            </a:r>
          </a:p>
          <a:p>
            <a:pPr marL="514350" indent="-5143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Change mode of transmission</a:t>
            </a:r>
          </a:p>
          <a:p>
            <a:pPr marL="514350" indent="-5143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Report the interference to the equipment manufacturer</a:t>
            </a:r>
          </a:p>
          <a:p>
            <a:pPr marL="514350" indent="-5143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Check transmitter for off frequency operation or spurious emissions</a:t>
            </a:r>
          </a:p>
          <a:p>
            <a:pPr marL="857250" indent="-857250"/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0007 -0.3421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7526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T3D02 - </a:t>
            </a:r>
            <a:r>
              <a:rPr lang="en-US" sz="2400" dirty="0" smtClean="0">
                <a:latin typeface="Arial Black" pitchFamily="34" charset="0"/>
              </a:rPr>
              <a:t>Who is responsible for taking care of the interference if signals from your transmitter are causing front end overload in your neighbor's television receiver?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2209800"/>
            <a:ext cx="7696200" cy="375487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You alone are responsible, since your transmitter is causing the problem</a:t>
            </a:r>
          </a:p>
          <a:p>
            <a:pPr marL="514350" indent="-5143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Both you and the owner of the television receiver share the responsibility</a:t>
            </a:r>
          </a:p>
          <a:p>
            <a:pPr marL="514350" indent="-5143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The FCC must decide if you or the owner of the television receiver is responsible</a:t>
            </a:r>
          </a:p>
          <a:p>
            <a:pPr marL="514350" indent="-5143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The owner of the television receiver is responsible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85185E-6 L -0.00643 -0.40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T3D03 </a:t>
            </a:r>
            <a:r>
              <a:rPr lang="en-US" sz="2800" dirty="0" smtClean="0">
                <a:latin typeface="Arial Black" pitchFamily="34" charset="0"/>
              </a:rPr>
              <a:t>What is the major cause of telephone interference?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676400"/>
            <a:ext cx="7696200" cy="458587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telephone wiring is inadequate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Tropospheric ducting at UHF frequencies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telephone was not equipped with adequate interference protection when manufactured</a:t>
            </a:r>
          </a:p>
          <a:p>
            <a:pPr marL="800100" indent="-8001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Improper location of the telephone in the home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0.00781 -0.3155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15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T3A02 - </a:t>
            </a:r>
            <a:r>
              <a:rPr lang="en-US" sz="2800" dirty="0" smtClean="0">
                <a:latin typeface="Arial Black" pitchFamily="34" charset="0"/>
              </a:rPr>
              <a:t>How do you call another station on a repeater if you know the station's call sign?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60126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Say "break, break" then say the station's call sign</a:t>
            </a:r>
          </a:p>
          <a:p>
            <a:pPr marL="685800" indent="-6858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Say the station's call sign then identify your own station</a:t>
            </a:r>
          </a:p>
          <a:p>
            <a:pPr marL="685800" indent="-6858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Say "CQ" three times then the other station's call sign</a:t>
            </a:r>
          </a:p>
          <a:p>
            <a:pPr marL="685800" indent="-68580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Wait for the station to call "CQ" then answer it</a:t>
            </a:r>
          </a:p>
          <a:p>
            <a:pPr marL="685800" indent="-685800">
              <a:buFont typeface="+mj-lt"/>
              <a:buAutoNum type="alphaUcPeriod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00573 -0.155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T3D04 - </a:t>
            </a:r>
            <a:r>
              <a:rPr lang="en-US" sz="2800" dirty="0" smtClean="0">
                <a:latin typeface="Arial Black" pitchFamily="34" charset="0"/>
              </a:rPr>
              <a:t>What is the proper course of action if you unintentionally interfere with another station?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676400"/>
            <a:ext cx="7696200" cy="455509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Rotate your antenna slightly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Properly identify your station and move to a different frequency 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Increase power 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Change antenna polarization</a:t>
            </a:r>
          </a:p>
          <a:p>
            <a:pPr marL="685800" indent="-68580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685800" indent="-685800"/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3.33333E-6 -0.1444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T3D05 - </a:t>
            </a:r>
            <a:r>
              <a:rPr lang="en-US" sz="2800" dirty="0" smtClean="0">
                <a:latin typeface="Arial Black" pitchFamily="34" charset="0"/>
              </a:rPr>
              <a:t>When may you deliberately interfere with another station's communications?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676400"/>
            <a:ext cx="7696200" cy="458587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/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if the station is operating illegally</a:t>
            </a:r>
          </a:p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if the station begins transmitting on a frequency you are using</a:t>
            </a:r>
          </a:p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Never</a:t>
            </a:r>
          </a:p>
          <a:p>
            <a:pPr marL="685800" indent="-68580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may cause deliberate inter-</a:t>
            </a:r>
            <a:r>
              <a:rPr lang="en-US" sz="2800" dirty="0" err="1" smtClean="0">
                <a:latin typeface="Arial Black" pitchFamily="34" charset="0"/>
              </a:rPr>
              <a:t>ference</a:t>
            </a:r>
            <a:r>
              <a:rPr lang="en-US" sz="2800" dirty="0" smtClean="0">
                <a:latin typeface="Arial Black" pitchFamily="34" charset="0"/>
              </a:rPr>
              <a:t> because it can't be helped during crowded band conditions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T3D06 - </a:t>
            </a:r>
            <a:r>
              <a:rPr lang="en-US" sz="2400" dirty="0" smtClean="0">
                <a:latin typeface="Arial Black" pitchFamily="34" charset="0"/>
              </a:rPr>
              <a:t>Who has exclusive use of a specific frequency when the FCC has not declared a communication emergency?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676401"/>
            <a:ext cx="8458200" cy="440120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Any net station that has traffic</a:t>
            </a:r>
          </a:p>
          <a:p>
            <a:pPr marL="514350" indent="-5143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station first occupying the frequency</a:t>
            </a:r>
          </a:p>
          <a:p>
            <a:pPr marL="514350" indent="-5143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Individuals passing health and welfare communications</a:t>
            </a:r>
          </a:p>
          <a:p>
            <a:pPr marL="514350" indent="-5143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No station has exclusive use of any frequency</a:t>
            </a:r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11111E-6 L 0.00035 -0.4888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T3D07 - </a:t>
            </a:r>
            <a:r>
              <a:rPr lang="en-US" sz="2400" dirty="0" smtClean="0">
                <a:latin typeface="Arial Black" pitchFamily="34" charset="0"/>
              </a:rPr>
              <a:t>What effect might a break in a cable television transmission line have on amateur communications?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676401"/>
            <a:ext cx="8458200" cy="46482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 break cannot affect amateur communications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Harmonic radiation from the TV may cause the amateur transmitter to transmit off-frequency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TV interference may result when the amateur station is transmitting, or interference may occur to the Amateur receiver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The broken cable may pick up very high voltages when the amateur station is transmitting</a:t>
            </a:r>
            <a:endParaRPr lang="en-US" sz="10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-0.00417 -0.2976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219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T3D08 - </a:t>
            </a:r>
            <a:r>
              <a:rPr lang="en-US" sz="2800" dirty="0" smtClean="0">
                <a:latin typeface="Arial Black" pitchFamily="34" charset="0"/>
              </a:rPr>
              <a:t>What is the best way to reduce on the air interference when testing your transmitter?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676401"/>
            <a:ext cx="8458200" cy="440120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Use a short indoor antenna when testing</a:t>
            </a:r>
          </a:p>
          <a:p>
            <a:pPr marL="742950" indent="-7429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Use upper side band when testing </a:t>
            </a:r>
          </a:p>
          <a:p>
            <a:pPr marL="742950" indent="-7429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Use a dummy load when testing</a:t>
            </a:r>
          </a:p>
          <a:p>
            <a:pPr marL="742950" indent="-7429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Use a simplex frequency instead of a repeater frequency</a:t>
            </a:r>
          </a:p>
          <a:p>
            <a:pPr marL="742950" indent="-742950"/>
            <a:endParaRPr lang="en-US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3.33333E-6 -0.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T3D09 - </a:t>
            </a:r>
            <a:r>
              <a:rPr lang="en-US" sz="2800" dirty="0" smtClean="0">
                <a:latin typeface="Arial Black" pitchFamily="34" charset="0"/>
              </a:rPr>
              <a:t>What rules apply to your station when using amateur radio at the request of public service officials or at the scene of an emergency</a:t>
            </a:r>
            <a:r>
              <a:rPr lang="en-US" sz="2200" dirty="0" smtClean="0">
                <a:latin typeface="Arial Black" pitchFamily="34" charset="0"/>
              </a:rPr>
              <a:t>?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133600"/>
            <a:ext cx="8458200" cy="37856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RACES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ARES  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FCC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FEMA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endParaRPr lang="en-US" sz="8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0.0007 -0.2289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2954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T3D10 - </a:t>
            </a:r>
            <a:r>
              <a:rPr lang="en-US" sz="3200" dirty="0" smtClean="0">
                <a:latin typeface="Arial Black" pitchFamily="34" charset="0"/>
              </a:rPr>
              <a:t>What do RACES and ARES have in common?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524000"/>
            <a:ext cx="8458200" cy="461286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represent the two largest ham clubs in the United States</a:t>
            </a:r>
          </a:p>
          <a:p>
            <a:pPr marL="514350" indent="-5143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One handles road traffic, the other weather traffic</a:t>
            </a:r>
          </a:p>
          <a:p>
            <a:pPr marL="514350" indent="-5143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Neither may handle emergency traffic</a:t>
            </a:r>
          </a:p>
          <a:p>
            <a:pPr marL="514350" indent="-514350">
              <a:buFont typeface="+mj-lt"/>
              <a:buAutoNum type="alphaUcPeriod"/>
            </a:pPr>
            <a:endParaRPr lang="en-US" sz="28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Both organizations provide communications during emergencies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endParaRPr lang="en-US" sz="8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00105 -0.4888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2954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smtClean="0">
                <a:solidFill>
                  <a:srgbClr val="00B050"/>
                </a:solidFill>
                <a:latin typeface="Arial Black" pitchFamily="34" charset="0"/>
              </a:rPr>
              <a:t>T3D11 </a:t>
            </a: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3200" dirty="0" smtClean="0">
                <a:latin typeface="Arial Black" pitchFamily="34" charset="0"/>
              </a:rPr>
              <a:t>What is meant by receiver front-end overload?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000" dirty="0" smtClean="0">
                <a:latin typeface="Arial Black" pitchFamily="34" charset="0"/>
              </a:rPr>
              <a:t/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524000"/>
            <a:ext cx="8458200" cy="424731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Too much voltage from the power supply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Too much current from the power supply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Interference caused by strong signals from a nearby source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Interference caused by turning the volume up too high</a:t>
            </a:r>
          </a:p>
          <a:p>
            <a:pPr marL="514350" indent="-514350">
              <a:lnSpc>
                <a:spcPct val="200000"/>
              </a:lnSpc>
              <a:buFont typeface="+mj-lt"/>
              <a:buAutoNum type="alphaUcPeriod"/>
            </a:pPr>
            <a:endParaRPr lang="en-US" sz="8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0.01632 -0.29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457200"/>
            <a:ext cx="8001000" cy="594008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T3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OPERATING PRACTICES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Now Go To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SUBELEMENT T4</a:t>
            </a:r>
          </a:p>
          <a:p>
            <a:pPr algn="ctr"/>
            <a:endParaRPr lang="en-US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RADIO AND ELECTRONIC FUNDAMENTALS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T3A03 - </a:t>
            </a:r>
            <a:r>
              <a:rPr lang="en-US" sz="2400" dirty="0" smtClean="0">
                <a:latin typeface="Arial Black" pitchFamily="34" charset="0"/>
              </a:rPr>
              <a:t>How do you indicate you are looking for any station with which to make contact?</a:t>
            </a: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23192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CQ followed by your callsign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RST followed by your callsign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QST followed by your callsign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SK followed by your callsign</a:t>
            </a:r>
          </a:p>
          <a:p>
            <a:pPr marL="800100" indent="-800100">
              <a:lnSpc>
                <a:spcPct val="200000"/>
              </a:lnSpc>
            </a:pPr>
            <a:endParaRPr lang="en-US" sz="10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T3A04 - </a:t>
            </a:r>
            <a:r>
              <a:rPr lang="en-US" sz="2800" dirty="0" smtClean="0">
                <a:latin typeface="Arial Black" pitchFamily="34" charset="0"/>
              </a:rPr>
              <a:t>What should you transmit when responding to a call of CQ?</a:t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47814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Your own CQ followed by the other station’s callsign</a:t>
            </a:r>
          </a:p>
          <a:p>
            <a:pPr marL="685800" indent="-6858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Your callsign followed by the other station’s callsign</a:t>
            </a:r>
          </a:p>
          <a:p>
            <a:pPr marL="685800" indent="-6858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other station’s callsign followed by your callsign</a:t>
            </a:r>
          </a:p>
          <a:p>
            <a:pPr marL="685800" indent="-6858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signal report followed by your callsign</a:t>
            </a:r>
          </a:p>
          <a:p>
            <a:pPr marL="685800" indent="-685800">
              <a:buFont typeface="+mj-lt"/>
              <a:buAutoNum type="alphaUcPeriod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44444E-6 L 0.00226 -0.313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T3A05 - </a:t>
            </a:r>
            <a:r>
              <a:rPr lang="en-US" sz="2800" dirty="0" smtClean="0">
                <a:latin typeface="Arial Black" pitchFamily="34" charset="0"/>
              </a:rPr>
              <a:t>What term describes a brief test transmission that does not include any station identification?</a:t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47814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 test emission with no identification required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An illegal un-modulated transmission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An illegal unidentified transmission</a:t>
            </a:r>
          </a:p>
          <a:p>
            <a:pPr marL="742950" indent="-7429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 non-voice ID transmission</a:t>
            </a:r>
          </a:p>
          <a:p>
            <a:pPr marL="685800" indent="-685800">
              <a:buFont typeface="+mj-lt"/>
              <a:buAutoNum type="alphaUcPeriod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000" b="1" dirty="0" smtClean="0">
                <a:solidFill>
                  <a:srgbClr val="00B050"/>
                </a:solidFill>
                <a:latin typeface="Arial Black" pitchFamily="34" charset="0"/>
              </a:rPr>
              <a:t>T3A06 - </a:t>
            </a:r>
            <a:r>
              <a:rPr lang="en-US" sz="3000" dirty="0" smtClean="0">
                <a:latin typeface="Arial Black" pitchFamily="34" charset="0"/>
              </a:rPr>
              <a:t>What must an amateur do when making a transmission to test equipment or antennas?</a:t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47814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Properly identify the station</a:t>
            </a:r>
          </a:p>
          <a:p>
            <a:pPr marL="857250" indent="-8572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Make test transmissions only after 10:00 PM local time</a:t>
            </a:r>
          </a:p>
          <a:p>
            <a:pPr marL="857250" indent="-8572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Notify the FCC of the test transmission</a:t>
            </a:r>
          </a:p>
          <a:p>
            <a:pPr marL="857250" indent="-8572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State the purpose of the test during the test procedure</a:t>
            </a:r>
          </a:p>
          <a:p>
            <a:pPr marL="857250" indent="-857250">
              <a:buFont typeface="+mj-lt"/>
              <a:buAutoNum type="alphaUcPeriod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T3A07 - </a:t>
            </a:r>
            <a:r>
              <a:rPr lang="en-US" sz="2800" dirty="0" smtClean="0">
                <a:latin typeface="Arial Black" pitchFamily="34" charset="0"/>
              </a:rPr>
              <a:t>Which of the following is true when making a test transmission</a:t>
            </a:r>
            <a:r>
              <a:rPr lang="en-US" sz="3200" dirty="0" smtClean="0"/>
              <a:t>?</a:t>
            </a:r>
            <a:br>
              <a:rPr lang="en-US" sz="3200" dirty="0" smtClean="0"/>
            </a:br>
            <a:r>
              <a:rPr lang="en-US" sz="3000" dirty="0" smtClean="0">
                <a:latin typeface="Arial Black" pitchFamily="34" charset="0"/>
              </a:rPr>
              <a:t/>
            </a:r>
            <a:br>
              <a:rPr lang="en-US" sz="30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T3 - OPERATING PRACTICES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63203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Station identification is not required if the transmission is less than 15 seconds </a:t>
            </a:r>
          </a:p>
          <a:p>
            <a:pPr marL="857250" indent="-8572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Station identification is not required if the transmission is less than 1 watt</a:t>
            </a:r>
          </a:p>
          <a:p>
            <a:pPr marL="857250" indent="-8572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Station identification is required only if your station can be heard</a:t>
            </a:r>
          </a:p>
          <a:p>
            <a:pPr marL="857250" indent="-8572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57250" indent="-8572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Station identification is required at least every ten minutes and at the end of every transmission.</a:t>
            </a:r>
          </a:p>
          <a:p>
            <a:pPr marL="857250" indent="-857250">
              <a:buFont typeface="+mj-lt"/>
              <a:buAutoNum type="alphaUcPeriod"/>
            </a:pPr>
            <a:endParaRPr lang="en-US" sz="1100" b="1" i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140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-0.455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1251</TotalTime>
  <Words>1661</Words>
  <Application>Microsoft Office PowerPoint</Application>
  <PresentationFormat>On-screen Show (4:3)</PresentationFormat>
  <Paragraphs>509</Paragraphs>
  <Slides>48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Slide 1</vt:lpstr>
      <vt:lpstr>T3A</vt:lpstr>
      <vt:lpstr>T3A01 - Which of the following should you do when selecting a frequency on which to transmit?</vt:lpstr>
      <vt:lpstr> T3A02 - How do you call another station on a repeater if you know the station's call sign? </vt:lpstr>
      <vt:lpstr> T3A03 - How do you indicate you are looking for any station with which to make contact? </vt:lpstr>
      <vt:lpstr> T3A04 - What should you transmit when responding to a call of CQ? </vt:lpstr>
      <vt:lpstr> T3A05 - What term describes a brief test transmission that does not include any station identification? </vt:lpstr>
      <vt:lpstr>  T3A06 - What must an amateur do when making a transmission to test equipment or antennas?  </vt:lpstr>
      <vt:lpstr>   T3A07 - Which of the following is true when making a test transmission?   </vt:lpstr>
      <vt:lpstr>     T3A08 - What is the meaning of the procedural signal "CQ"?      </vt:lpstr>
      <vt:lpstr>      T3A09 - Why should you avoid using cute phrases or word combinations to identify your station?       </vt:lpstr>
      <vt:lpstr>       T3A10 - What brief statement is often used in place of "CQ" to indicate that you are listening for calls on a repeater?        </vt:lpstr>
      <vt:lpstr>        T3A11 - Why should you use the International Telecommunication Union (ITU) phonetic alphabet when identifying your station?         </vt:lpstr>
      <vt:lpstr>T3B</vt:lpstr>
      <vt:lpstr>        T3B01 - What is a band plan?         </vt:lpstr>
      <vt:lpstr>       T3B02 - Which of the following statements is true of band plans        </vt:lpstr>
      <vt:lpstr>       T3B03 - Who developed the band Plans used by amateur radio operators?        </vt:lpstr>
      <vt:lpstr>       T3B04 - Who is in charge of the repeater frequency band plan in your local area?        </vt:lpstr>
      <vt:lpstr>         T3B05 - What is the main purpose of repeater coordination?           </vt:lpstr>
      <vt:lpstr>         T3B06 - Who is accountable if a repeater station inadvertently retransmits communications that violate FCC rules?          </vt:lpstr>
      <vt:lpstr>          T3B07 - Which of these statements is true about legal power levels on the amateur bands?           </vt:lpstr>
      <vt:lpstr>          T3B08 - Which of the bands available to Technician class licensees have mode restricted sub-bands?           </vt:lpstr>
      <vt:lpstr>           T3B09 - What emission modes are permitted in the restricted sub-band at 50.0-50.1 MHz?            </vt:lpstr>
      <vt:lpstr>            T3B10 - What emission modes are permitted in the restricted sub-band at 144.0-144.1 MHz?             </vt:lpstr>
      <vt:lpstr>T3C</vt:lpstr>
      <vt:lpstr>             T3C01 - What is the proper way to break into a conversation between two stations that are using the frequency?              </vt:lpstr>
      <vt:lpstr>             T3C02 - What is considered to be proper repeater operating practice?              </vt:lpstr>
      <vt:lpstr>             T3C03 - What should you do before responding to another stations call?               </vt:lpstr>
      <vt:lpstr>             T3C04 - What rule applies if two amateur stations want to use the same frequency?               </vt:lpstr>
      <vt:lpstr>             T3C05 - Why is indecent and obscene language prohibited in the Amateur Service?               </vt:lpstr>
      <vt:lpstr>              T3C06 - Why should amateur radio operators avoid the use of racial or ethnic slurs when talking to other stations?                </vt:lpstr>
      <vt:lpstr>               T3C07 - What should you do if you hear a newly licensed operator that is having trouble with their station?                   </vt:lpstr>
      <vt:lpstr>                T3C08 - Where can an official list be found of prohibited obscene and indecent words that should not be used in amateur radio?                     </vt:lpstr>
      <vt:lpstr>                 T3C09 - What type of subjects are not prohibited communications while using amateur radio?                      </vt:lpstr>
      <vt:lpstr>                 T3C10 - When circumstances are not specifically covered by FCC rules, what general operating standard must be applied to amateur station operation?                        </vt:lpstr>
      <vt:lpstr>T3D</vt:lpstr>
      <vt:lpstr>                   T3D01 - What should you do if you receive a report that your transmissions are causing splatter or interference on nearby frequencies?                       </vt:lpstr>
      <vt:lpstr>                   T3D02 - Who is responsible for taking care of the interference if signals from your transmitter are causing front end overload in your neighbor's television receiver?                       </vt:lpstr>
      <vt:lpstr>                   T3D03 What is the major cause of telephone interference?                       </vt:lpstr>
      <vt:lpstr>                    T3D04 - What is the proper course of action if you unintentionally interfere with another station?                        </vt:lpstr>
      <vt:lpstr>                     T3D05 - When may you deliberately interfere with another station's communications?                         </vt:lpstr>
      <vt:lpstr>                       T3D06 - Who has exclusive use of a specific frequency when the FCC has not declared a communication emergency?                           </vt:lpstr>
      <vt:lpstr>                      T3D07 - What effect might a break in a cable television transmission line have on amateur communications?                          </vt:lpstr>
      <vt:lpstr>                        T3D08 - What is the best way to reduce on the air interference when testing your transmitter?                            </vt:lpstr>
      <vt:lpstr>                         T3D09 - What rules apply to your station when using amateur radio at the request of public service officials or at the scene of an emergency?                             </vt:lpstr>
      <vt:lpstr>                         T3D10 - What do RACES and ARES have in common?                              </vt:lpstr>
      <vt:lpstr>                          T3D11 - What is meant by receiver front-end overload?                               </vt:lpstr>
      <vt:lpstr>Slide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T3</dc:title>
  <dc:subject>OPERATING PRACTICES</dc:subject>
  <dc:creator>Joseph Pirkle - AD4IH</dc:creator>
  <dc:description>Valid until June 30, 2010 _x000d_
</dc:description>
  <cp:lastModifiedBy>Joseph Pirkle</cp:lastModifiedBy>
  <cp:revision>133</cp:revision>
  <dcterms:created xsi:type="dcterms:W3CDTF">2009-03-17T22:54:02Z</dcterms:created>
  <dcterms:modified xsi:type="dcterms:W3CDTF">2009-03-26T15:04:06Z</dcterms:modified>
</cp:coreProperties>
</file>